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62" r:id="rId3"/>
    <p:sldId id="259" r:id="rId4"/>
    <p:sldId id="260" r:id="rId5"/>
    <p:sldId id="261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F177BAE-DC94-4C92-A16B-E3ACE24EBBB9}">
          <p14:sldIdLst>
            <p14:sldId id="256"/>
            <p14:sldId id="262"/>
            <p14:sldId id="259"/>
            <p14:sldId id="260"/>
            <p14:sldId id="261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C72AD-E812-4A06-A6A7-2FCD86AF64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6EA296-8760-4AC7-B215-8E18676727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8536E-F535-43D9-B09A-20F883B71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5D922-DD98-408B-A8F3-4F00B1A25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07AFA-8B15-44F7-B127-BB0036875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915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59890-AF0B-409D-ABB2-0CCDF7F7F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443BBA-9EB9-45EC-8BEB-368A7E397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D5A8B-AE24-4AEF-BE6D-563D939B2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38729-9EFD-4640-8BED-355CA4613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94512-F239-46DF-B4A0-05667B177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7137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13F3C2-7EA7-4C0B-9277-D4D623E5A0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A99B6-F70F-4F3E-B438-0154C0060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6D67B-F589-4EE2-8772-8DBCDFC17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B064-84B6-4F67-A0C1-C8AF5FBBF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5E00E-745E-43BC-A7B0-9F4BE2E28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9281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0CF9A-FA1A-4DC9-847B-0100EC2CC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86010-9781-406F-9324-08FE1741A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01A28-1CF8-41BC-BAE8-ED0474B0E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E2810-90EA-4F98-B4E5-1E96A36D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606C4-28D3-47A8-B1BD-17B75857C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966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1F5C-BDED-4657-8F39-9E468970A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08B16-EDF2-4981-BA42-642F6D79D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53339-41E4-464C-99FD-E34052243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FC743-9118-4256-BB57-F28A19E31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6F6D2-33A9-41C2-9764-C71961891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651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84D37-DE25-4B17-8BC8-49F110A38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CE3BA-9F31-49D3-A4FA-0F6E493150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F6622-7ACB-4357-B120-279B97FCE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8ABEC9-0E31-4395-9A03-3F1A1E402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BF3A3A-A41E-4D7F-8260-EFEBA544E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91F1E0-BDED-4930-A1BC-F543F5958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0525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0B802-442F-45D3-B930-7071B7E5F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97A5D-4946-49FD-AA50-E41C92D6E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90918F-5663-4131-A917-03BE48D2F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5FF925-8422-4728-A84C-B2AA68C34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7CCC8F-FEF1-4A79-B4D7-D75D246B42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8DFC01-8381-4438-823F-F5A1E940C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341BEA-BEA8-431A-B8F6-C378E5A67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9FC706-2825-4D93-A9DD-D9D4E140E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0023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A695D-BF0D-4128-81CD-152C05715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8D7336-CA20-45E1-A72B-7E1B07108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4858A-7D07-4F5B-A55A-A7EC47530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67AA7C-F5CB-4405-A1DC-56AC1A179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7630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7F10D6-8AB3-445B-8B3C-BF4B4C7A0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AC11F0-4A40-479F-B4F0-49CD36B50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A640E-DDB8-4EE2-93FB-6CCD6D82D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3694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7024F-0E3B-4EAE-A168-201827D44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3EAE5-FE84-4C5F-AA63-C3029C5B1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1E68F-4ABC-42F0-9440-ED2BEFA3D1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94A0DC-5391-432C-ABA6-301D88E23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57996D-0112-44E8-8DF0-93159F43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E09B6-4EBD-4521-B278-031992A6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0811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1FD42-B24F-4023-AFF5-E298F6428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C0D224-6EBF-476C-BB4D-0E75773DC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3E0069-451D-419A-81B1-EC9A9A859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A6111-698E-4E8D-85E2-8E88239EA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B31587-1730-4B1C-AAE7-567896ADC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EE5E24-32EB-4E6A-B0F7-4A32FFCAF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3815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5ACDFA-F9F8-4F39-A084-1E6BAAD56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8A091-6B24-4596-80DE-249D30DC51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E6D66-2BA2-4194-953D-FCCB31C0E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973210-8673-4C88-A4DE-FB9D707C3551}" type="datetimeFigureOut">
              <a:rPr lang="en-IN" smtClean="0"/>
              <a:t>27-01-2020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F9BAA-66D3-4119-BD47-D316BAF6E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1F02E-8E8E-446A-B082-C96D11525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C16CF-E37B-47E5-A04D-6E7A541FE2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74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DD3CC-8272-42D9-97B0-F36A7484DA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 LendingClub.com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3C4DE7-01E2-42CE-9084-2EA4E3727E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N" dirty="0"/>
              <a:t>					</a:t>
            </a:r>
          </a:p>
          <a:p>
            <a:r>
              <a:rPr lang="en-IN" dirty="0"/>
              <a:t>An analysis to Predicting whether a user pays back loan in full or not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						Submitted by</a:t>
            </a:r>
          </a:p>
          <a:p>
            <a:r>
              <a:rPr lang="en-IN" dirty="0"/>
              <a:t>							Bimal P Baby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1E73CC7-7E8A-48D4-9519-F2FADE76AC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790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89"/>
    </mc:Choice>
    <mc:Fallback>
      <p:transition spd="slow" advTm="9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E46C-9A2A-4DB7-BAB9-6A49FA779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rmAutofit fontScale="90000"/>
          </a:bodyPr>
          <a:lstStyle/>
          <a:p>
            <a:r>
              <a:rPr lang="en-IN" dirty="0"/>
              <a:t>Different sectors in which loan given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12FEA-77A8-401E-8C80-E2DE85C65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74639"/>
            <a:ext cx="10515600" cy="1290321"/>
          </a:xfrm>
        </p:spPr>
        <p:txBody>
          <a:bodyPr>
            <a:normAutofit fontScale="85000" lnSpcReduction="10000"/>
          </a:bodyPr>
          <a:lstStyle/>
          <a:p>
            <a:endParaRPr lang="en-IN" dirty="0"/>
          </a:p>
          <a:p>
            <a:r>
              <a:rPr lang="en-IN" dirty="0"/>
              <a:t>There are 7 sectors.</a:t>
            </a:r>
          </a:p>
          <a:p>
            <a:r>
              <a:rPr lang="en-IN" dirty="0"/>
              <a:t>In which debit consolidation has 41.3%, others make 24.3%, Credit card 13.2%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050A77-49CF-46A1-BF83-4F3C5ABA0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775" y="914400"/>
            <a:ext cx="5600700" cy="446023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2DBA16E-8AA8-4C91-9AAA-77DBE8AB9A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5856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92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19"/>
    </mc:Choice>
    <mc:Fallback>
      <p:transition spd="slow" advTm="28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A7D28-11DE-4C8F-9597-AC73C7587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1330"/>
            <a:ext cx="10515600" cy="434991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Sector-wise interest rate</a:t>
            </a:r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53582E2B-333D-400C-9BC4-4C989C5A8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9903" y="1793123"/>
            <a:ext cx="3312160" cy="245840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Interest rate is high for small business  +13.5% to 14%</a:t>
            </a:r>
          </a:p>
          <a:p>
            <a:endParaRPr lang="en-US" dirty="0"/>
          </a:p>
          <a:p>
            <a:r>
              <a:rPr lang="en-US" dirty="0"/>
              <a:t>But It is less for major purchases approximately  +10% to 12%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AA2BC9-4CB9-4347-AC55-1253F8F8F4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509" y="1064002"/>
            <a:ext cx="7063338" cy="478541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1A0A80D-6357-4C2E-858A-6A6C4C9628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643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9880"/>
    </mc:Choice>
    <mc:Fallback>
      <p:transition spd="slow" advTm="19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5B1DA-B02A-468B-9C92-711C57FC4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FICO credit score vs Loan credited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E5E321-A255-4A61-B314-C28657B42B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96720" y="1425892"/>
            <a:ext cx="8249920" cy="40062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6D54BE3-2412-4EE7-B28C-EEB5C2E78C95}"/>
              </a:ext>
            </a:extLst>
          </p:cNvPr>
          <p:cNvSpPr/>
          <p:nvPr/>
        </p:nvSpPr>
        <p:spPr>
          <a:xfrm>
            <a:off x="1991360" y="5657671"/>
            <a:ext cx="70002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FICO is the rating of the loan applicant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the Fico rate is high the chance for loan sanctioning increases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FICO Rate below 670 show that the loan is rejected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FB3962C-EBD2-46F0-B862-C50EFEDAF4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884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65"/>
    </mc:Choice>
    <mc:Fallback>
      <p:transition spd="slow" advTm="21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8AEF8-E500-4308-80D3-3BA34D6BC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Loans repaid vs FICO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6E0D3-8D20-4AEC-9598-3C79BE557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05225"/>
            <a:ext cx="10515600" cy="1066483"/>
          </a:xfrm>
        </p:spPr>
        <p:txBody>
          <a:bodyPr>
            <a:normAutofit/>
          </a:bodyPr>
          <a:lstStyle/>
          <a:p>
            <a:r>
              <a:rPr lang="en-IN" dirty="0"/>
              <a:t>As the FICO score increases the loan repaid increases</a:t>
            </a:r>
          </a:p>
          <a:p>
            <a:r>
              <a:rPr lang="en-IN" dirty="0"/>
              <a:t>Lower the FICO score higher the chance for loan not repaid </a:t>
            </a:r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4CF4B0-340F-438E-9952-2752A56A9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720" y="1421731"/>
            <a:ext cx="9204959" cy="416626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1EAB235-860D-41EC-8B9A-1048886326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737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20"/>
    </mc:Choice>
    <mc:Fallback>
      <p:transition spd="slow" advTm="27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5DA02-4547-4D2A-ABCD-2D479F1EF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FICO vs Interest rate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D9E4234-D728-4A2B-927E-F886FF960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481"/>
            <a:ext cx="3307080" cy="4368482"/>
          </a:xfrm>
        </p:spPr>
        <p:txBody>
          <a:bodyPr>
            <a:normAutofit/>
          </a:bodyPr>
          <a:lstStyle/>
          <a:p>
            <a:r>
              <a:rPr lang="en-IN" dirty="0"/>
              <a:t>The density plot shows the Trend of Interest rate and FICO score for the loans sanctioned</a:t>
            </a:r>
          </a:p>
          <a:p>
            <a:r>
              <a:rPr lang="en-IN" dirty="0"/>
              <a:t>The density of loan given is high from  12% to 15% and </a:t>
            </a:r>
          </a:p>
          <a:p>
            <a:r>
              <a:rPr lang="en-IN" dirty="0"/>
              <a:t>FICO score is 680 to 725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E41419-A2C6-4F03-AC49-088658FD9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2620" y="609600"/>
            <a:ext cx="6362700" cy="56388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8037448-A186-45F3-8D47-5A27EFB74B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141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21"/>
    </mc:Choice>
    <mc:Fallback>
      <p:transition spd="slow" advTm="22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7D3F3-C770-49BD-BFF8-387C464A5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57560" cy="843915"/>
          </a:xfrm>
        </p:spPr>
        <p:txBody>
          <a:bodyPr>
            <a:normAutofit fontScale="90000"/>
          </a:bodyPr>
          <a:lstStyle/>
          <a:p>
            <a:r>
              <a:rPr lang="en-IN" dirty="0"/>
              <a:t>Sector wise analysis of Loan Credited vs Credit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4BEC5-8E45-4891-AF5D-FEB88F5E6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21033"/>
            <a:ext cx="10515600" cy="771842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It shows that Loans are credited mostly for home improvement </a:t>
            </a:r>
          </a:p>
          <a:p>
            <a:r>
              <a:rPr lang="en-IN" dirty="0"/>
              <a:t>And least for Educational purposes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764629-ED55-4543-AD2F-01247B9F9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5275" y="1208881"/>
            <a:ext cx="8223409" cy="444023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9E594BC-175E-4664-935D-A62733B16E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697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19"/>
    </mc:Choice>
    <mc:Fallback>
      <p:transition spd="slow" advTm="17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8E5BB-F1E7-40B9-A6AA-DCD1119C7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7735"/>
          </a:xfrm>
        </p:spPr>
        <p:txBody>
          <a:bodyPr/>
          <a:lstStyle/>
          <a:p>
            <a:r>
              <a:rPr lang="en-IN" dirty="0"/>
              <a:t>Days of Credit  vs Sector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08E52-E399-45BB-9554-F79998DEF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040" y="5446395"/>
            <a:ext cx="10830560" cy="1046480"/>
          </a:xfrm>
        </p:spPr>
        <p:txBody>
          <a:bodyPr>
            <a:normAutofit/>
          </a:bodyPr>
          <a:lstStyle/>
          <a:p>
            <a:r>
              <a:rPr lang="en-IN" dirty="0"/>
              <a:t> Higher days of  Credit is for Credit card and  Home improvement</a:t>
            </a:r>
          </a:p>
          <a:p>
            <a:r>
              <a:rPr lang="en-IN" dirty="0"/>
              <a:t>In which Home loans are repaid most</a:t>
            </a:r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A481E5-3155-42B1-A7CB-ECF31BBA93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1792" y="1152860"/>
            <a:ext cx="8690928" cy="408462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6BA18A9-C4C4-4D0F-A26B-B3B224D6B9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384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21"/>
    </mc:Choice>
    <mc:Fallback>
      <p:transition spd="slow" advTm="16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D1232-C798-4B46-9103-C3D9933CF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2955"/>
          </a:xfrm>
        </p:spPr>
        <p:txBody>
          <a:bodyPr>
            <a:normAutofit/>
          </a:bodyPr>
          <a:lstStyle/>
          <a:p>
            <a:r>
              <a:rPr lang="en-IN" dirty="0"/>
              <a:t>Results from Accuracy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95293-64EC-4569-AE99-645C90C4C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Hence we can conclude that,</a:t>
            </a:r>
          </a:p>
          <a:p>
            <a:endParaRPr lang="en-IN" dirty="0"/>
          </a:p>
          <a:p>
            <a:r>
              <a:rPr lang="en-IN" dirty="0"/>
              <a:t>Logistic regression : 83% accuracy</a:t>
            </a:r>
          </a:p>
          <a:p>
            <a:r>
              <a:rPr lang="en-IN" dirty="0"/>
              <a:t>Decision Tree base model : 72% accuracy</a:t>
            </a:r>
          </a:p>
          <a:p>
            <a:r>
              <a:rPr lang="en-IN" dirty="0" err="1"/>
              <a:t>RandomForestClassifier</a:t>
            </a:r>
            <a:r>
              <a:rPr lang="en-IN" dirty="0"/>
              <a:t> : 83%</a:t>
            </a:r>
          </a:p>
          <a:p>
            <a:r>
              <a:rPr lang="en-IN" dirty="0" err="1"/>
              <a:t>GridsearchCV</a:t>
            </a:r>
            <a:r>
              <a:rPr lang="en-IN" dirty="0"/>
              <a:t> and </a:t>
            </a:r>
            <a:r>
              <a:rPr lang="en-IN" dirty="0" err="1"/>
              <a:t>RandomizedsearchCV</a:t>
            </a:r>
            <a:r>
              <a:rPr lang="en-IN" dirty="0"/>
              <a:t> could give a model of 83% accuracy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60CAAE1-154F-446B-A3FF-A550F81982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43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1"/>
    </mc:Choice>
    <mc:Fallback>
      <p:transition spd="slow" advTm="30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191</TotalTime>
  <Words>244</Words>
  <Application>Microsoft Office PowerPoint</Application>
  <PresentationFormat>Widescreen</PresentationFormat>
  <Paragraphs>39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 LendingClub.com</vt:lpstr>
      <vt:lpstr>Different sectors in which loan given</vt:lpstr>
      <vt:lpstr>Sector-wise interest rate</vt:lpstr>
      <vt:lpstr>FICO credit score vs Loan credited</vt:lpstr>
      <vt:lpstr>Loans repaid vs FICO score</vt:lpstr>
      <vt:lpstr>FICO vs Interest rate</vt:lpstr>
      <vt:lpstr>Sector wise analysis of Loan Credited vs Credit score</vt:lpstr>
      <vt:lpstr>Days of Credit  vs Sector</vt:lpstr>
      <vt:lpstr>Results from Accuracy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Bimal BABY</dc:creator>
  <cp:lastModifiedBy>Bimal BABY</cp:lastModifiedBy>
  <cp:revision>15</cp:revision>
  <dcterms:created xsi:type="dcterms:W3CDTF">2020-01-26T17:12:34Z</dcterms:created>
  <dcterms:modified xsi:type="dcterms:W3CDTF">2020-01-27T14:00:57Z</dcterms:modified>
</cp:coreProperties>
</file>